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3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696" r:id="rId12"/>
    <p:sldId id="697" r:id="rId13"/>
    <p:sldId id="308" r:id="rId14"/>
    <p:sldId id="310" r:id="rId15"/>
    <p:sldId id="675" r:id="rId16"/>
    <p:sldId id="311" r:id="rId17"/>
    <p:sldId id="315" r:id="rId18"/>
    <p:sldId id="698" r:id="rId19"/>
    <p:sldId id="309" r:id="rId20"/>
    <p:sldId id="269" r:id="rId21"/>
    <p:sldId id="305" r:id="rId22"/>
    <p:sldId id="322" r:id="rId23"/>
    <p:sldId id="278" r:id="rId24"/>
    <p:sldId id="331" r:id="rId25"/>
    <p:sldId id="694" r:id="rId26"/>
    <p:sldId id="330" r:id="rId27"/>
    <p:sldId id="343" r:id="rId28"/>
    <p:sldId id="285" r:id="rId29"/>
    <p:sldId id="280" r:id="rId30"/>
    <p:sldId id="340" r:id="rId31"/>
    <p:sldId id="339" r:id="rId32"/>
    <p:sldId id="321" r:id="rId33"/>
    <p:sldId id="328" r:id="rId34"/>
    <p:sldId id="332" r:id="rId35"/>
    <p:sldId id="344" r:id="rId36"/>
    <p:sldId id="333" r:id="rId37"/>
    <p:sldId id="272" r:id="rId38"/>
    <p:sldId id="338" r:id="rId39"/>
    <p:sldId id="287" r:id="rId40"/>
    <p:sldId id="695" r:id="rId41"/>
    <p:sldId id="575" r:id="rId42"/>
    <p:sldId id="289" r:id="rId43"/>
    <p:sldId id="307" r:id="rId44"/>
    <p:sldId id="323" r:id="rId45"/>
    <p:sldId id="320" r:id="rId46"/>
    <p:sldId id="334" r:id="rId47"/>
    <p:sldId id="336" r:id="rId48"/>
    <p:sldId id="337" r:id="rId49"/>
    <p:sldId id="329" r:id="rId50"/>
    <p:sldId id="292" r:id="rId51"/>
    <p:sldId id="293" r:id="rId5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0" d="100"/>
          <a:sy n="90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06/16/2024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16.06.2024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16.06.2024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16.06.2024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16.06.2024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16.06.2024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16.06.2024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16.06.2024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16.06.2024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16.06.2024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16.06.2024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16.06.2024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16.06.2024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lexmriggio/bert-for-sequence-classification-from-scratch-code-and-theory-fb88053800fa" TargetMode="Externa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arxiv.org/abs/1706.03762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l/main/en/sft_trainer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meronrwolfe.substack.com/p/understanding-and-using-supervised" TargetMode="External"/><Relationship Id="rId5" Type="http://schemas.openxmlformats.org/officeDocument/2006/relationships/hyperlink" Target="https://arxiv.org/abs/2305.18290" TargetMode="External"/><Relationship Id="rId4" Type="http://schemas.openxmlformats.org/officeDocument/2006/relationships/hyperlink" Target="https://arxiv.org/abs/2203.0215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langchain.dev/enhancing-rag-based-applications-accuracy-by-constructing-and-leveraging-knowledge-graphs/" TargetMode="External"/><Relationship Id="rId4" Type="http://schemas.openxmlformats.org/officeDocument/2006/relationships/hyperlink" Target="https://medium.com/@vndee.huynh/build-your-own-rag-and-run-it-locally-langchain-ollama-streamlit-181d42805895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09685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09.03409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2.00752" TargetMode="External"/><Relationship Id="rId5" Type="http://schemas.openxmlformats.org/officeDocument/2006/relationships/hyperlink" Target="https://arxiv.org/abs/2004.05150" TargetMode="External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302.14045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rt.arxiv.org/abs/2405.17247" TargetMode="Externa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51.png"/><Relationship Id="rId4" Type="http://schemas.openxmlformats.org/officeDocument/2006/relationships/hyperlink" Target="https://cdn.openai.com/papers/dall-e-3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3012794"/>
            <a:ext cx="3541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</p:txBody>
      </p:sp>
    </p:spTree>
    <p:extLst>
      <p:ext uri="{BB962C8B-B14F-4D97-AF65-F5344CB8AC3E}">
        <p14:creationId xmlns:p14="http://schemas.microsoft.com/office/powerpoint/2010/main" val="424026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9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3925623" y="617696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4555067" y="3965576"/>
            <a:ext cx="40724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kip connections</a:t>
            </a:r>
            <a:r>
              <a:rPr lang="en-GB" dirty="0"/>
              <a:t> </a:t>
            </a:r>
            <a:r>
              <a:rPr lang="en-DE" dirty="0"/>
              <a:t>improve robustness</a:t>
            </a:r>
            <a:r>
              <a:rPr lang="en-GB" dirty="0"/>
              <a:t>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preserving </a:t>
            </a:r>
            <a:r>
              <a:rPr lang="en-GB" dirty="0"/>
              <a:t>original </a:t>
            </a:r>
            <a:r>
              <a:rPr lang="en-DE" dirty="0"/>
              <a:t>input</a:t>
            </a:r>
            <a:r>
              <a:rPr lang="en-GB" dirty="0"/>
              <a:t> (</a:t>
            </a:r>
            <a:r>
              <a:rPr lang="en-DE" dirty="0"/>
              <a:t>attention</a:t>
            </a:r>
            <a:r>
              <a:rPr lang="en-GB" dirty="0"/>
              <a:t> layers as filters) as well as gradients (mitigate vanishing-gradient problem)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easier learning of identity functions (useful for disregarding modules that do not improve model performance)</a:t>
            </a:r>
          </a:p>
        </p:txBody>
      </p:sp>
    </p:spTree>
    <p:extLst>
      <p:ext uri="{BB962C8B-B14F-4D97-AF65-F5344CB8AC3E}">
        <p14:creationId xmlns:p14="http://schemas.microsoft.com/office/powerpoint/2010/main" val="107783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9D48-8CC9-D2AC-40B6-41BC30D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Self-Attention as Weighted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AFE70-74B0-52F1-AF00-C812D6806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weighted average: reflecting to what degree a token is paying attention to the other tokens in the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1DC16-7B81-230B-583A-D1A560A5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60954-8269-6E9E-A634-1EB4E3DD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8026"/>
            <a:ext cx="3571875" cy="2918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F25B58-3286-741E-95B6-ECD05D1E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51" y="3027051"/>
            <a:ext cx="4496205" cy="178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D47AD-B14B-90FF-3DA1-29898B909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351" y="5082266"/>
            <a:ext cx="5685446" cy="1727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46D8C-B4E8-0205-41DD-80D24C4EF046}"/>
              </a:ext>
            </a:extLst>
          </p:cNvPr>
          <p:cNvSpPr txBox="1"/>
          <p:nvPr/>
        </p:nvSpPr>
        <p:spPr>
          <a:xfrm>
            <a:off x="242145" y="3762767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8443-863C-0D5E-F9CA-AAA028A0B5FD}"/>
              </a:ext>
            </a:extLst>
          </p:cNvPr>
          <p:cNvSpPr txBox="1"/>
          <p:nvPr/>
        </p:nvSpPr>
        <p:spPr>
          <a:xfrm>
            <a:off x="5030781" y="3429000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E7DE3-071C-B48C-07B1-979A7B97AF6B}"/>
              </a:ext>
            </a:extLst>
          </p:cNvPr>
          <p:cNvSpPr txBox="1"/>
          <p:nvPr/>
        </p:nvSpPr>
        <p:spPr>
          <a:xfrm>
            <a:off x="5030781" y="5598925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D3177-DAF4-108D-24ED-F752323DBF8D}"/>
              </a:ext>
            </a:extLst>
          </p:cNvPr>
          <p:cNvSpPr txBox="1"/>
          <p:nvPr/>
        </p:nvSpPr>
        <p:spPr>
          <a:xfrm>
            <a:off x="4257675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4644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3784604" y="3220163"/>
            <a:ext cx="46415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</a:t>
            </a:r>
            <a:endParaRPr lang="en-GB" sz="2400" dirty="0"/>
          </a:p>
          <a:p>
            <a:r>
              <a:rPr lang="en-DE" sz="2400" dirty="0">
                <a:sym typeface="Wingdings" pitchFamily="2" charset="2"/>
              </a:rPr>
              <a:t> need for non-linearities </a:t>
            </a:r>
            <a:r>
              <a:rPr lang="en-GB" sz="2400" dirty="0">
                <a:sym typeface="Wingdings" pitchFamily="2" charset="2"/>
              </a:rPr>
              <a:t>(often </a:t>
            </a:r>
            <a:r>
              <a:rPr lang="en-GB" sz="2400" dirty="0" err="1">
                <a:sym typeface="Wingdings" pitchFamily="2" charset="2"/>
              </a:rPr>
              <a:t>GeLU</a:t>
            </a:r>
            <a:r>
              <a:rPr lang="en-GB" sz="2400" dirty="0">
                <a:sym typeface="Wingdings" pitchFamily="2" charset="2"/>
              </a:rPr>
              <a:t> activations) to capture more complex patterns</a:t>
            </a:r>
          </a:p>
          <a:p>
            <a:endParaRPr lang="en-GB" sz="2400" dirty="0">
              <a:sym typeface="Wingdings" pitchFamily="2" charset="2"/>
            </a:endParaRPr>
          </a:p>
          <a:p>
            <a:r>
              <a:rPr lang="en-GB" sz="2400" dirty="0">
                <a:sym typeface="Wingdings" pitchFamily="2" charset="2"/>
              </a:rPr>
              <a:t>typically expand-and-contract (two layers) network</a:t>
            </a:r>
            <a:endParaRPr lang="en-DE" sz="2400" dirty="0"/>
          </a:p>
        </p:txBody>
      </p:sp>
      <p:pic>
        <p:nvPicPr>
          <p:cNvPr id="21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3082C308-91E6-6055-A1B2-7163226E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06" y="3776135"/>
            <a:ext cx="3365284" cy="22435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C8BBA1-214E-0893-DAD3-2CA285E4ED94}"/>
              </a:ext>
            </a:extLst>
          </p:cNvPr>
          <p:cNvSpPr txBox="1"/>
          <p:nvPr/>
        </p:nvSpPr>
        <p:spPr>
          <a:xfrm>
            <a:off x="355126" y="3361840"/>
            <a:ext cx="68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GeLU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4A1F1-9649-C3CE-6EB7-E67BE611F66D}"/>
              </a:ext>
            </a:extLst>
          </p:cNvPr>
          <p:cNvSpPr txBox="1"/>
          <p:nvPr/>
        </p:nvSpPr>
        <p:spPr>
          <a:xfrm>
            <a:off x="234906" y="601664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from </a:t>
            </a:r>
            <a:r>
              <a:rPr lang="en-GB" sz="1000" dirty="0" err="1"/>
              <a:t>wikipedia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79048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Language Models in a Nutshell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(contextual embeddings)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masked tokens to be predicted from context</a:t>
            </a:r>
          </a:p>
          <a:p>
            <a:pPr lvl="1"/>
            <a:r>
              <a:rPr lang="en-GB" dirty="0"/>
              <a:t>next sentence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9274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27970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other ways for improving general chat capabilities: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58AB1-B3B0-0616-5CEB-865CA618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54" y="4552654"/>
            <a:ext cx="6965091" cy="2261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F6A85-5F13-3267-7016-A5B242B7FF98}"/>
              </a:ext>
            </a:extLst>
          </p:cNvPr>
          <p:cNvSpPr txBox="1"/>
          <p:nvPr/>
        </p:nvSpPr>
        <p:spPr>
          <a:xfrm>
            <a:off x="6302827" y="6428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7716B3-E9EE-6029-A36D-ACCC87DB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599"/>
            <a:ext cx="12192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D99FF-C910-A0E8-3381-C448E5F1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Instruction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A5B4-EAD2-B2A8-FB6C-EF9B158C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5424611"/>
            <a:ext cx="10917195" cy="12968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supervised fine-tuning (</a:t>
            </a:r>
            <a:r>
              <a:rPr lang="en-GB" sz="2200" dirty="0">
                <a:hlinkClick r:id="rId3"/>
              </a:rPr>
              <a:t>SFT</a:t>
            </a:r>
            <a:r>
              <a:rPr lang="en-GB" sz="2200" dirty="0"/>
              <a:t>) for aligning (e.g., formatting) LLM output with human intention </a:t>
            </a:r>
          </a:p>
          <a:p>
            <a:pPr marL="0" indent="0">
              <a:buNone/>
            </a:pPr>
            <a:r>
              <a:rPr lang="en-GB" sz="2200" dirty="0"/>
              <a:t>one step further: reinforcement learning from human feedback (</a:t>
            </a:r>
            <a:r>
              <a:rPr lang="en-GB" sz="2200" dirty="0">
                <a:hlinkClick r:id="rId4"/>
              </a:rPr>
              <a:t>RLHF</a:t>
            </a:r>
            <a:r>
              <a:rPr lang="en-GB" sz="2200" dirty="0"/>
              <a:t>), e.g., in ChatGPT</a:t>
            </a:r>
          </a:p>
          <a:p>
            <a:pPr marL="0" indent="0">
              <a:buNone/>
            </a:pPr>
            <a:r>
              <a:rPr lang="en-GB" sz="2200" dirty="0"/>
              <a:t>(or without RLHF: </a:t>
            </a:r>
            <a:r>
              <a:rPr lang="en-GB" sz="2200" dirty="0">
                <a:hlinkClick r:id="rId5"/>
              </a:rPr>
              <a:t>DPO</a:t>
            </a:r>
            <a:r>
              <a:rPr lang="en-GB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F788B-7FE4-0E3B-1C93-49275F5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8B22-F5A5-3996-02A4-5527B567641F}"/>
              </a:ext>
            </a:extLst>
          </p:cNvPr>
          <p:cNvSpPr txBox="1"/>
          <p:nvPr/>
        </p:nvSpPr>
        <p:spPr>
          <a:xfrm>
            <a:off x="11353800" y="51783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948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in-context learning as alternative to fine-tuning:</a:t>
            </a:r>
          </a:p>
          <a:p>
            <a:pPr marL="0" indent="0">
              <a:buNone/>
            </a:pPr>
            <a:r>
              <a:rPr lang="en-GB" dirty="0"/>
              <a:t>only using information fed into LLM via input prompt (typically decoder-only LLMs)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typical prompt:</a:t>
            </a:r>
          </a:p>
          <a:p>
            <a:pPr marL="0" indent="0">
              <a:buNone/>
            </a:pPr>
            <a:r>
              <a:rPr lang="en-GB" dirty="0"/>
              <a:t>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30336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5732215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EF96F-4B8F-5B11-00A7-E32AC86A08A8}"/>
              </a:ext>
            </a:extLst>
          </p:cNvPr>
          <p:cNvSpPr txBox="1"/>
          <p:nvPr/>
        </p:nvSpPr>
        <p:spPr>
          <a:xfrm>
            <a:off x="838200" y="6161068"/>
            <a:ext cx="25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increasing context length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92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 with Examples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5049-4F96-3D54-33C3-284B0E36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 Augmented Generation (RAG)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48EF6-25B5-BBF4-9EA0-7854800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1026" name="Picture 2" descr="Enhancing RAG-based application accuracy by constructing and leveraging ...">
            <a:extLst>
              <a:ext uri="{FF2B5EF4-FFF2-40B4-BE49-F238E27FC236}">
                <a16:creationId xmlns:a16="http://schemas.microsoft.com/office/drawing/2014/main" id="{862CFAFA-4850-DF1B-50B8-505A31B5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57" y="2931647"/>
            <a:ext cx="5931243" cy="277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3F7EEC28-8F8F-56D5-B4D1-916C152A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2891"/>
            <a:ext cx="5555394" cy="389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586B4-2061-7DED-77F0-3C66DEEEA4C1}"/>
              </a:ext>
            </a:extLst>
          </p:cNvPr>
          <p:cNvSpPr txBox="1"/>
          <p:nvPr/>
        </p:nvSpPr>
        <p:spPr>
          <a:xfrm>
            <a:off x="4728917" y="1690688"/>
            <a:ext cx="1652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Examples: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B231C-507D-5749-6115-82B78995494D}"/>
              </a:ext>
            </a:extLst>
          </p:cNvPr>
          <p:cNvSpPr txBox="1"/>
          <p:nvPr/>
        </p:nvSpPr>
        <p:spPr>
          <a:xfrm>
            <a:off x="3814412" y="621496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14983-BFC3-45E0-58C5-F55F24E6D346}"/>
              </a:ext>
            </a:extLst>
          </p:cNvPr>
          <p:cNvSpPr txBox="1"/>
          <p:nvPr/>
        </p:nvSpPr>
        <p:spPr>
          <a:xfrm>
            <a:off x="10264639" y="557927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9BA4E-F13C-48A6-BC0D-C00F4FFE0EFB}"/>
              </a:ext>
            </a:extLst>
          </p:cNvPr>
          <p:cNvSpPr txBox="1"/>
          <p:nvPr/>
        </p:nvSpPr>
        <p:spPr>
          <a:xfrm>
            <a:off x="8772988" y="5570807"/>
            <a:ext cx="838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indexed</a:t>
            </a:r>
          </a:p>
        </p:txBody>
      </p:sp>
    </p:spTree>
    <p:extLst>
      <p:ext uri="{BB962C8B-B14F-4D97-AF65-F5344CB8AC3E}">
        <p14:creationId xmlns:p14="http://schemas.microsoft.com/office/powerpoint/2010/main" val="2687570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6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7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8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“understanding”, and limited reasoning and planning capabilities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(LLM: decomposition of complex issue in multiple simple steps)</a:t>
            </a:r>
          </a:p>
          <a:p>
            <a:r>
              <a:rPr lang="en-GB" dirty="0"/>
              <a:t>tool use (LLM: use predictive models for numerical/optimization tasks)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collaboration with other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41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7A091-3B76-9DA6-33A0-239C81A537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00F2D-F80F-48BD-D53C-D3DDBA52D846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86A5AD-C177-EB81-8E8A-B822723EAFDD}"/>
              </a:ext>
            </a:extLst>
          </p:cNvPr>
          <p:cNvSpPr txBox="1"/>
          <p:nvPr/>
        </p:nvSpPr>
        <p:spPr>
          <a:xfrm>
            <a:off x="8815536" y="6375782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23976-A38B-8DEE-4D68-24D26A9F03A2}"/>
              </a:ext>
            </a:extLst>
          </p:cNvPr>
          <p:cNvSpPr txBox="1"/>
          <p:nvPr/>
        </p:nvSpPr>
        <p:spPr>
          <a:xfrm>
            <a:off x="10797910" y="180459"/>
            <a:ext cx="1111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6"/>
              </a:rPr>
              <a:t>VLM intro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48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64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8419363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18978</TotalTime>
  <Words>2850</Words>
  <Application>Microsoft Office PowerPoint</Application>
  <PresentationFormat>Widescreen</PresentationFormat>
  <Paragraphs>463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Self-Attention as Weighted Average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Modern Language Models in a Nutshell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Instruction Tuning</vt:lpstr>
      <vt:lpstr>In-Context Learning: A New Paradigm</vt:lpstr>
      <vt:lpstr>Prompt Engineering with Examples</vt:lpstr>
      <vt:lpstr>Size Matters: LARGE Language Models</vt:lpstr>
      <vt:lpstr>Struggling with Facts</vt:lpstr>
      <vt:lpstr>Retrieval Augmented Generation (RAG)</vt:lpstr>
      <vt:lpstr>Hot LLM Research Topics</vt:lpstr>
      <vt:lpstr>Application</vt:lpstr>
      <vt:lpstr>LLMs in Plain Terms</vt:lpstr>
      <vt:lpstr>What You Get Is What You Asked For</vt:lpstr>
      <vt:lpstr>LLM Agents</vt:lpstr>
      <vt:lpstr>Goal: Autonomous End-to-End Workflow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PowerPoint Presentation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398</cp:revision>
  <dcterms:created xsi:type="dcterms:W3CDTF">2022-07-19T11:32:37Z</dcterms:created>
  <dcterms:modified xsi:type="dcterms:W3CDTF">2024-06-16T13:37:25Z</dcterms:modified>
</cp:coreProperties>
</file>